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6" r:id="rId8"/>
    <p:sldId id="270" r:id="rId9"/>
    <p:sldId id="271" r:id="rId10"/>
    <p:sldId id="272" r:id="rId11"/>
    <p:sldId id="273" r:id="rId12"/>
    <p:sldId id="274" r:id="rId13"/>
    <p:sldId id="279" r:id="rId14"/>
    <p:sldId id="276" r:id="rId15"/>
    <p:sldId id="280" r:id="rId16"/>
    <p:sldId id="278"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61" d="100"/>
          <a:sy n="161" d="100"/>
        </p:scale>
        <p:origin x="15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4888-4EF9-4804-B8A3-A616E549C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14D7B-0CF5-42C6-BDDE-5444AF21C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5A335-1E80-4531-A3C1-FD3E17BEE78A}"/>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080E67DE-07C7-4345-96D2-ACA565313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E178A-5554-47D3-97EE-03DA514EC47A}"/>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409948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0F71-81AE-42E3-A32F-4B75DDA67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A9238-EB4E-4B36-B723-B289C663CD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78629-9330-410D-905F-19FE327A9AF2}"/>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C158B261-3547-4559-9598-7A63512B9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51120-2523-4E36-8430-5DEE90A59746}"/>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284918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7296F-F2FB-4C67-9D14-394413E92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A9E6D-933B-46AB-A5D9-B5D9E411EE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BD7D3-1A65-4A96-B575-62A4847B81D3}"/>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9845DE4A-C30A-4D68-9672-6399DD7B2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095FB-55FE-44A3-81D1-F12F0ECEA8D4}"/>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187702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F2B2-B3D3-45E5-BAF3-A75818EF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36FA3-F366-40A2-9C06-FF258C5898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45B29-5722-4B62-B6B4-D8E5596A2B12}"/>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D0B7465F-81ED-46A2-96C9-9F0CDD4D9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C84EF-DB9C-4CEF-BDB6-87123497794E}"/>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320541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A9AD-608D-48BA-8F36-888BBE403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BB5F22-EEE6-4DFF-A8B0-DA08B3F4B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62800-9F3E-4EBF-B84C-5587B128B89D}"/>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18AAAA2E-CCE3-4964-8C8F-AC7C69EF8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F12E-D71E-44FC-B542-D4406B11B010}"/>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37483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C190-7EF1-4369-A7CB-40C3FBA62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5DDF1-9481-41D7-BFD5-F4CDC91471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7D133-41D0-44B8-BE8F-4CD7C906D1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68E294-9B9F-445B-A5DA-CEAC7BE057BC}"/>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6" name="Footer Placeholder 5">
            <a:extLst>
              <a:ext uri="{FF2B5EF4-FFF2-40B4-BE49-F238E27FC236}">
                <a16:creationId xmlns:a16="http://schemas.microsoft.com/office/drawing/2014/main" id="{123EF8B2-B412-4D35-969D-5FDD78349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CE269-4127-41BF-BD1F-50511867CD23}"/>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290134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6B95-FCF3-4553-9877-4FB0995246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40E58-24CF-4FD4-8855-A34A7C8B5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3129CF-0DB5-44CA-B2F1-1F391851A5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BDBAD5-2C9D-4C72-98FA-405A40801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BAF8A1-64C2-476A-82FD-268C9602A7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AF75D-47B2-4789-B066-09B0C33F9D1E}"/>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8" name="Footer Placeholder 7">
            <a:extLst>
              <a:ext uri="{FF2B5EF4-FFF2-40B4-BE49-F238E27FC236}">
                <a16:creationId xmlns:a16="http://schemas.microsoft.com/office/drawing/2014/main" id="{4D1438E3-6B3B-4717-805C-0B2A009EE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177F8D-7CF0-44FD-B245-BD05624A7BA8}"/>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261865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2F6C-85F4-44EA-9BE0-90D4CBC66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17E9D-2ED7-4AEC-83E6-36A76B14CF62}"/>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4" name="Footer Placeholder 3">
            <a:extLst>
              <a:ext uri="{FF2B5EF4-FFF2-40B4-BE49-F238E27FC236}">
                <a16:creationId xmlns:a16="http://schemas.microsoft.com/office/drawing/2014/main" id="{2D47B442-2C0D-4412-9F29-9AD83B55C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23D8D-8652-45C2-A113-366C84D446F6}"/>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354261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C4F8E-DAD6-40C1-A8A2-2D94894643FE}"/>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3" name="Footer Placeholder 2">
            <a:extLst>
              <a:ext uri="{FF2B5EF4-FFF2-40B4-BE49-F238E27FC236}">
                <a16:creationId xmlns:a16="http://schemas.microsoft.com/office/drawing/2014/main" id="{FFE88948-E1D8-4335-BFC7-AFC640E73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A63E9-25F5-4AEF-9503-D7C092EFAE15}"/>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425296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42BE-31AC-4699-8688-0077B4151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FFDE9-C589-41A4-8DE9-587CB1100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B53483-73BD-4201-BA38-D97C95BB3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65AF5-CFA0-4BC7-A50D-DECDA3C0BDF5}"/>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6" name="Footer Placeholder 5">
            <a:extLst>
              <a:ext uri="{FF2B5EF4-FFF2-40B4-BE49-F238E27FC236}">
                <a16:creationId xmlns:a16="http://schemas.microsoft.com/office/drawing/2014/main" id="{60A3F3B6-E497-4B23-888B-167B3FAED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68113-7817-4313-BF47-D636AEAFB807}"/>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54262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CC50-E020-4108-8FA7-519CD194B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E6DCE-9D17-46C5-9366-E174F76BD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A3B4EC-EAC2-47F1-AE61-6BEB2A814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CDC48F-7977-48CB-ADDB-35DCA15E706F}"/>
              </a:ext>
            </a:extLst>
          </p:cNvPr>
          <p:cNvSpPr>
            <a:spLocks noGrp="1"/>
          </p:cNvSpPr>
          <p:nvPr>
            <p:ph type="dt" sz="half" idx="10"/>
          </p:nvPr>
        </p:nvSpPr>
        <p:spPr/>
        <p:txBody>
          <a:bodyPr/>
          <a:lstStyle/>
          <a:p>
            <a:fld id="{A3BD2508-7058-4906-935B-133ADE163E6A}" type="datetimeFigureOut">
              <a:rPr lang="en-US" smtClean="0"/>
              <a:t>8/28/2018</a:t>
            </a:fld>
            <a:endParaRPr lang="en-US"/>
          </a:p>
        </p:txBody>
      </p:sp>
      <p:sp>
        <p:nvSpPr>
          <p:cNvPr id="6" name="Footer Placeholder 5">
            <a:extLst>
              <a:ext uri="{FF2B5EF4-FFF2-40B4-BE49-F238E27FC236}">
                <a16:creationId xmlns:a16="http://schemas.microsoft.com/office/drawing/2014/main" id="{C16802D5-AA8A-48D5-B73C-82FE3E15E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24B9A-8745-4B73-8013-AC5DFD81BC0D}"/>
              </a:ext>
            </a:extLst>
          </p:cNvPr>
          <p:cNvSpPr>
            <a:spLocks noGrp="1"/>
          </p:cNvSpPr>
          <p:nvPr>
            <p:ph type="sldNum" sz="quarter" idx="12"/>
          </p:nvPr>
        </p:nvSpPr>
        <p:spPr/>
        <p:txBody>
          <a:bodyPr/>
          <a:lstStyle/>
          <a:p>
            <a:fld id="{8038D7B8-D6D9-4A1E-87F6-EF1F64604EF3}" type="slidenum">
              <a:rPr lang="en-US" smtClean="0"/>
              <a:t>‹#›</a:t>
            </a:fld>
            <a:endParaRPr lang="en-US"/>
          </a:p>
        </p:txBody>
      </p:sp>
    </p:spTree>
    <p:extLst>
      <p:ext uri="{BB962C8B-B14F-4D97-AF65-F5344CB8AC3E}">
        <p14:creationId xmlns:p14="http://schemas.microsoft.com/office/powerpoint/2010/main" val="15363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95DC7-61A3-467A-BE9C-B24D9831C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A666A5-E903-403D-8E97-5084602FB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02919-A79A-4B6B-A65E-9F6ABDAB0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2508-7058-4906-935B-133ADE163E6A}" type="datetimeFigureOut">
              <a:rPr lang="en-US" smtClean="0"/>
              <a:t>8/28/2018</a:t>
            </a:fld>
            <a:endParaRPr lang="en-US"/>
          </a:p>
        </p:txBody>
      </p:sp>
      <p:sp>
        <p:nvSpPr>
          <p:cNvPr id="5" name="Footer Placeholder 4">
            <a:extLst>
              <a:ext uri="{FF2B5EF4-FFF2-40B4-BE49-F238E27FC236}">
                <a16:creationId xmlns:a16="http://schemas.microsoft.com/office/drawing/2014/main" id="{2B2630CF-769C-4896-A515-C8367ABEA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97B7A-0D89-443E-AECC-A8E67960C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8D7B8-D6D9-4A1E-87F6-EF1F64604EF3}" type="slidenum">
              <a:rPr lang="en-US" smtClean="0"/>
              <a:t>‹#›</a:t>
            </a:fld>
            <a:endParaRPr lang="en-US"/>
          </a:p>
        </p:txBody>
      </p:sp>
    </p:spTree>
    <p:extLst>
      <p:ext uri="{BB962C8B-B14F-4D97-AF65-F5344CB8AC3E}">
        <p14:creationId xmlns:p14="http://schemas.microsoft.com/office/powerpoint/2010/main" val="190597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43F7B-692B-4819-9E6F-EEEDD1F6C7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F8594D-7762-4957-B88E-01660CBD393C}"/>
              </a:ext>
            </a:extLst>
          </p:cNvPr>
          <p:cNvSpPr>
            <a:spLocks noGrp="1"/>
          </p:cNvSpPr>
          <p:nvPr>
            <p:ph type="ctrTitle"/>
          </p:nvPr>
        </p:nvSpPr>
        <p:spPr>
          <a:xfrm>
            <a:off x="1524000" y="1259522"/>
            <a:ext cx="9144000" cy="3034001"/>
          </a:xfrm>
        </p:spPr>
        <p:txBody>
          <a:bodyPr>
            <a:normAutofit fontScale="90000"/>
          </a:bodyPr>
          <a:lstStyle/>
          <a:p>
            <a:r>
              <a:rPr lang="en-US" sz="8800" b="1" cap="all" dirty="0">
                <a:solidFill>
                  <a:schemeClr val="bg1"/>
                </a:solidFill>
                <a:latin typeface="Century Gothic" panose="020B0502020202020204" pitchFamily="34" charset="0"/>
              </a:rPr>
              <a:t>Are You a Disciple?</a:t>
            </a:r>
            <a:br>
              <a:rPr lang="en-US" sz="8800" b="1" cap="all" dirty="0">
                <a:solidFill>
                  <a:schemeClr val="bg1"/>
                </a:solidFill>
                <a:latin typeface="Century Gothic" panose="020B0502020202020204" pitchFamily="34" charset="0"/>
              </a:rPr>
            </a:br>
            <a:r>
              <a:rPr lang="en-US" sz="8800" b="1" cap="all" dirty="0">
                <a:solidFill>
                  <a:schemeClr val="bg1"/>
                </a:solidFill>
                <a:latin typeface="Century Gothic" panose="020B0502020202020204" pitchFamily="34" charset="0"/>
              </a:rPr>
              <a:t>Part 2</a:t>
            </a:r>
          </a:p>
        </p:txBody>
      </p:sp>
      <p:sp>
        <p:nvSpPr>
          <p:cNvPr id="3" name="Subtitle 2">
            <a:extLst>
              <a:ext uri="{FF2B5EF4-FFF2-40B4-BE49-F238E27FC236}">
                <a16:creationId xmlns:a16="http://schemas.microsoft.com/office/drawing/2014/main" id="{87FE0FA1-36AE-46FF-BDED-0804227B1FEF}"/>
              </a:ext>
            </a:extLst>
          </p:cNvPr>
          <p:cNvSpPr>
            <a:spLocks noGrp="1"/>
          </p:cNvSpPr>
          <p:nvPr>
            <p:ph type="subTitle" idx="1"/>
          </p:nvPr>
        </p:nvSpPr>
        <p:spPr>
          <a:xfrm>
            <a:off x="1524000" y="4558739"/>
            <a:ext cx="9144000" cy="1175657"/>
          </a:xfrm>
        </p:spPr>
        <p:txBody>
          <a:bodyPr>
            <a:normAutofit/>
          </a:bodyPr>
          <a:lstStyle/>
          <a:p>
            <a:pPr>
              <a:lnSpc>
                <a:spcPct val="50000"/>
              </a:lnSpc>
            </a:pPr>
            <a:r>
              <a:rPr lang="en-US" sz="4800" cap="all" dirty="0">
                <a:solidFill>
                  <a:schemeClr val="bg1">
                    <a:lumMod val="65000"/>
                  </a:schemeClr>
                </a:solidFill>
              </a:rPr>
              <a:t>Luke 14:27;33</a:t>
            </a:r>
          </a:p>
        </p:txBody>
      </p:sp>
    </p:spTree>
    <p:extLst>
      <p:ext uri="{BB962C8B-B14F-4D97-AF65-F5344CB8AC3E}">
        <p14:creationId xmlns:p14="http://schemas.microsoft.com/office/powerpoint/2010/main" val="267523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1861506"/>
            <a:ext cx="11792988" cy="2401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Luke 14:26|</a:t>
            </a:r>
            <a:r>
              <a:rPr lang="en-US" sz="4000" b="1" dirty="0">
                <a:solidFill>
                  <a:schemeClr val="bg1"/>
                </a:solidFill>
              </a:rPr>
              <a:t> </a:t>
            </a:r>
            <a:r>
              <a:rPr lang="en-US" sz="4000" dirty="0">
                <a:solidFill>
                  <a:schemeClr val="bg1"/>
                </a:solidFill>
              </a:rPr>
              <a:t>If any man come to me, and hate not his father, and mother, and wife, and children, and brethren, and sisters, yea, and his own life also, he cannot be my disciple.</a:t>
            </a:r>
            <a:endParaRPr lang="en-US" sz="3200" dirty="0">
              <a:solidFill>
                <a:schemeClr val="bg1"/>
              </a:solidFill>
              <a:latin typeface="Abadi" panose="020B0604020202020204" pitchFamily="34" charset="0"/>
            </a:endParaRPr>
          </a:p>
        </p:txBody>
      </p:sp>
      <p:sp>
        <p:nvSpPr>
          <p:cNvPr id="9" name="Content Placeholder 2">
            <a:extLst>
              <a:ext uri="{FF2B5EF4-FFF2-40B4-BE49-F238E27FC236}">
                <a16:creationId xmlns:a16="http://schemas.microsoft.com/office/drawing/2014/main" id="{CC7613CD-9B90-4048-AD43-6741A7786EEC}"/>
              </a:ext>
            </a:extLst>
          </p:cNvPr>
          <p:cNvSpPr txBox="1">
            <a:spLocks/>
          </p:cNvSpPr>
          <p:nvPr/>
        </p:nvSpPr>
        <p:spPr>
          <a:xfrm>
            <a:off x="310343" y="4359752"/>
            <a:ext cx="11792988" cy="2401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Luke 14:33|</a:t>
            </a:r>
            <a:r>
              <a:rPr lang="en-US" sz="4000" b="1" dirty="0">
                <a:solidFill>
                  <a:schemeClr val="bg1"/>
                </a:solidFill>
              </a:rPr>
              <a:t> </a:t>
            </a:r>
            <a:r>
              <a:rPr lang="en-US" sz="4000" dirty="0">
                <a:solidFill>
                  <a:schemeClr val="bg1"/>
                </a:solidFill>
              </a:rPr>
              <a:t>So likewise, whosoever he be of you that </a:t>
            </a:r>
            <a:r>
              <a:rPr lang="en-US" sz="4000" b="1" dirty="0" err="1">
                <a:solidFill>
                  <a:schemeClr val="bg1"/>
                </a:solidFill>
              </a:rPr>
              <a:t>forsaketh</a:t>
            </a:r>
            <a:r>
              <a:rPr lang="en-US" sz="4000" b="1" dirty="0">
                <a:solidFill>
                  <a:schemeClr val="bg1"/>
                </a:solidFill>
              </a:rPr>
              <a:t> not all that he hath</a:t>
            </a:r>
            <a:r>
              <a:rPr lang="en-US" sz="4000" dirty="0">
                <a:solidFill>
                  <a:schemeClr val="bg1"/>
                </a:solidFill>
              </a:rPr>
              <a:t>, he cannot be my disciple.</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10794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9010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4:</a:t>
            </a:r>
            <a:r>
              <a:rPr lang="en-US" sz="4000" dirty="0">
                <a:solidFill>
                  <a:schemeClr val="bg1"/>
                </a:solidFill>
              </a:rPr>
              <a:t>  Do you love Christ more than </a:t>
            </a:r>
            <a:r>
              <a:rPr lang="en-US" sz="4000" b="1" u="sng" dirty="0">
                <a:solidFill>
                  <a:schemeClr val="bg1"/>
                </a:solidFill>
              </a:rPr>
              <a:t>POSSESSIONS</a:t>
            </a:r>
            <a:r>
              <a:rPr lang="en-US" sz="4000" b="1" dirty="0">
                <a:solidFill>
                  <a:schemeClr val="bg1"/>
                </a:solidFill>
              </a:rPr>
              <a:t>?</a:t>
            </a:r>
            <a:r>
              <a:rPr lang="en-US" sz="4000" dirty="0">
                <a:solidFill>
                  <a:schemeClr val="bg1"/>
                </a:solidFill>
              </a:rPr>
              <a:t> </a:t>
            </a:r>
          </a:p>
          <a:p>
            <a:r>
              <a:rPr lang="en-US" sz="3200" dirty="0">
                <a:solidFill>
                  <a:schemeClr val="bg1"/>
                </a:solidFill>
                <a:latin typeface="Abadi" panose="020B0604020202020204" pitchFamily="34" charset="0"/>
              </a:rPr>
              <a:t>A disciple of Christ must be willing to leave </a:t>
            </a:r>
            <a:r>
              <a:rPr lang="en-US" sz="3200" u="sng" dirty="0">
                <a:solidFill>
                  <a:schemeClr val="bg1"/>
                </a:solidFill>
                <a:latin typeface="Abadi" panose="020B0604020202020204" pitchFamily="34" charset="0"/>
              </a:rPr>
              <a:t>everything</a:t>
            </a:r>
            <a:r>
              <a:rPr lang="en-US" sz="3200" dirty="0">
                <a:solidFill>
                  <a:schemeClr val="bg1"/>
                </a:solidFill>
                <a:latin typeface="Abadi" panose="020B0604020202020204" pitchFamily="34" charset="0"/>
              </a:rPr>
              <a:t> behind to follow Christ.</a:t>
            </a:r>
          </a:p>
          <a:p>
            <a:r>
              <a:rPr lang="en-US" sz="3200" dirty="0">
                <a:solidFill>
                  <a:schemeClr val="bg1"/>
                </a:solidFill>
                <a:latin typeface="Abadi" panose="020B0604020202020204" pitchFamily="34" charset="0"/>
              </a:rPr>
              <a:t>There is </a:t>
            </a:r>
            <a:r>
              <a:rPr lang="en-US" sz="3200" u="sng" dirty="0">
                <a:solidFill>
                  <a:schemeClr val="bg1"/>
                </a:solidFill>
                <a:latin typeface="Abadi" panose="020B0604020202020204" pitchFamily="34" charset="0"/>
              </a:rPr>
              <a:t>nothing</a:t>
            </a:r>
            <a:r>
              <a:rPr lang="en-US" sz="3200" dirty="0">
                <a:solidFill>
                  <a:schemeClr val="bg1"/>
                </a:solidFill>
                <a:latin typeface="Abadi" panose="020B0604020202020204" pitchFamily="34" charset="0"/>
              </a:rPr>
              <a:t> in this life worth having at the </a:t>
            </a:r>
            <a:r>
              <a:rPr lang="en-US" sz="3200" u="sng" dirty="0">
                <a:solidFill>
                  <a:schemeClr val="bg1"/>
                </a:solidFill>
                <a:latin typeface="Abadi" panose="020B0604020202020204" pitchFamily="34" charset="0"/>
              </a:rPr>
              <a:t>expense</a:t>
            </a:r>
            <a:r>
              <a:rPr lang="en-US" sz="3200" dirty="0">
                <a:solidFill>
                  <a:schemeClr val="bg1"/>
                </a:solidFill>
                <a:latin typeface="Abadi" panose="020B0604020202020204" pitchFamily="34" charset="0"/>
              </a:rPr>
              <a:t> of your </a:t>
            </a:r>
            <a:r>
              <a:rPr lang="en-US" sz="3200" u="sng" dirty="0">
                <a:solidFill>
                  <a:schemeClr val="bg1"/>
                </a:solidFill>
                <a:latin typeface="Abadi" panose="020B0604020202020204" pitchFamily="34" charset="0"/>
              </a:rPr>
              <a:t>relationship</a:t>
            </a:r>
            <a:r>
              <a:rPr lang="en-US" sz="3200" dirty="0">
                <a:solidFill>
                  <a:schemeClr val="bg1"/>
                </a:solidFill>
                <a:latin typeface="Abadi" panose="020B0604020202020204" pitchFamily="34" charset="0"/>
              </a:rPr>
              <a:t> with Christ.</a:t>
            </a:r>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19525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5581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1 Timothy 6:6-7 | </a:t>
            </a:r>
            <a:r>
              <a:rPr lang="en-US" sz="4000" baseline="30000" dirty="0">
                <a:solidFill>
                  <a:schemeClr val="bg1"/>
                </a:solidFill>
              </a:rPr>
              <a:t>6</a:t>
            </a:r>
            <a:r>
              <a:rPr lang="en-US" sz="4000" dirty="0">
                <a:solidFill>
                  <a:schemeClr val="bg1"/>
                </a:solidFill>
              </a:rPr>
              <a:t> But godliness with contentment is great gain. </a:t>
            </a:r>
            <a:r>
              <a:rPr lang="en-US" sz="4000" baseline="30000" dirty="0">
                <a:solidFill>
                  <a:schemeClr val="bg1"/>
                </a:solidFill>
              </a:rPr>
              <a:t>7</a:t>
            </a:r>
            <a:r>
              <a:rPr lang="en-US" sz="4000" dirty="0">
                <a:solidFill>
                  <a:schemeClr val="bg1"/>
                </a:solidFill>
              </a:rPr>
              <a:t> For we brought nothing into </a:t>
            </a:r>
            <a:r>
              <a:rPr lang="en-US" sz="4000" i="1" dirty="0">
                <a:solidFill>
                  <a:schemeClr val="bg1"/>
                </a:solidFill>
              </a:rPr>
              <a:t>this</a:t>
            </a:r>
            <a:r>
              <a:rPr lang="en-US" sz="4000" dirty="0">
                <a:solidFill>
                  <a:schemeClr val="bg1"/>
                </a:solidFill>
              </a:rPr>
              <a:t> world, and </a:t>
            </a:r>
            <a:r>
              <a:rPr lang="en-US" sz="4000" i="1" dirty="0">
                <a:solidFill>
                  <a:schemeClr val="bg1"/>
                </a:solidFill>
              </a:rPr>
              <a:t>it is </a:t>
            </a:r>
            <a:r>
              <a:rPr lang="en-US" sz="4000" b="1" dirty="0">
                <a:solidFill>
                  <a:schemeClr val="bg1"/>
                </a:solidFill>
              </a:rPr>
              <a:t>certain</a:t>
            </a:r>
            <a:r>
              <a:rPr lang="en-US" sz="4000" dirty="0">
                <a:solidFill>
                  <a:schemeClr val="bg1"/>
                </a:solidFill>
              </a:rPr>
              <a:t> we can carry nothing out. </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202227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9010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4:</a:t>
            </a:r>
            <a:r>
              <a:rPr lang="en-US" sz="4000" dirty="0">
                <a:solidFill>
                  <a:schemeClr val="bg1"/>
                </a:solidFill>
              </a:rPr>
              <a:t>  Do you love Christ more than </a:t>
            </a:r>
            <a:r>
              <a:rPr lang="en-US" sz="4000" b="1" u="sng" dirty="0">
                <a:solidFill>
                  <a:schemeClr val="bg1"/>
                </a:solidFill>
              </a:rPr>
              <a:t>POSSESSIONS</a:t>
            </a:r>
            <a:r>
              <a:rPr lang="en-US" sz="4000" b="1" dirty="0">
                <a:solidFill>
                  <a:schemeClr val="bg1"/>
                </a:solidFill>
              </a:rPr>
              <a:t>?</a:t>
            </a:r>
            <a:r>
              <a:rPr lang="en-US" sz="4000" dirty="0">
                <a:solidFill>
                  <a:schemeClr val="bg1"/>
                </a:solidFill>
              </a:rPr>
              <a:t> </a:t>
            </a:r>
          </a:p>
          <a:p>
            <a:r>
              <a:rPr lang="en-US" sz="3200" dirty="0">
                <a:solidFill>
                  <a:schemeClr val="bg1"/>
                </a:solidFill>
                <a:latin typeface="Abadi" panose="020B0604020202020204" pitchFamily="34" charset="0"/>
              </a:rPr>
              <a:t>A disciple of Christ must be willing to leave </a:t>
            </a:r>
            <a:r>
              <a:rPr lang="en-US" sz="3200" u="sng" dirty="0">
                <a:solidFill>
                  <a:schemeClr val="bg1"/>
                </a:solidFill>
                <a:latin typeface="Abadi" panose="020B0604020202020204" pitchFamily="34" charset="0"/>
              </a:rPr>
              <a:t>everything</a:t>
            </a:r>
            <a:r>
              <a:rPr lang="en-US" sz="3200" dirty="0">
                <a:solidFill>
                  <a:schemeClr val="bg1"/>
                </a:solidFill>
                <a:latin typeface="Abadi" panose="020B0604020202020204" pitchFamily="34" charset="0"/>
              </a:rPr>
              <a:t> behind to follow Christ.</a:t>
            </a:r>
          </a:p>
          <a:p>
            <a:r>
              <a:rPr lang="en-US" sz="3200" dirty="0">
                <a:solidFill>
                  <a:schemeClr val="bg1"/>
                </a:solidFill>
                <a:latin typeface="Abadi" panose="020B0604020202020204" pitchFamily="34" charset="0"/>
              </a:rPr>
              <a:t>There is </a:t>
            </a:r>
            <a:r>
              <a:rPr lang="en-US" sz="3200" u="sng" dirty="0">
                <a:solidFill>
                  <a:schemeClr val="bg1"/>
                </a:solidFill>
                <a:latin typeface="Abadi" panose="020B0604020202020204" pitchFamily="34" charset="0"/>
              </a:rPr>
              <a:t>nothing</a:t>
            </a:r>
            <a:r>
              <a:rPr lang="en-US" sz="3200" dirty="0">
                <a:solidFill>
                  <a:schemeClr val="bg1"/>
                </a:solidFill>
                <a:latin typeface="Abadi" panose="020B0604020202020204" pitchFamily="34" charset="0"/>
              </a:rPr>
              <a:t> in this life worth having at the </a:t>
            </a:r>
            <a:r>
              <a:rPr lang="en-US" sz="3200" u="sng" dirty="0">
                <a:solidFill>
                  <a:schemeClr val="bg1"/>
                </a:solidFill>
                <a:latin typeface="Abadi" panose="020B0604020202020204" pitchFamily="34" charset="0"/>
              </a:rPr>
              <a:t>expense</a:t>
            </a:r>
            <a:r>
              <a:rPr lang="en-US" sz="3200" dirty="0">
                <a:solidFill>
                  <a:schemeClr val="bg1"/>
                </a:solidFill>
                <a:latin typeface="Abadi" panose="020B0604020202020204" pitchFamily="34" charset="0"/>
              </a:rPr>
              <a:t> of your </a:t>
            </a:r>
            <a:r>
              <a:rPr lang="en-US" sz="3200" u="sng" dirty="0">
                <a:solidFill>
                  <a:schemeClr val="bg1"/>
                </a:solidFill>
                <a:latin typeface="Abadi" panose="020B0604020202020204" pitchFamily="34" charset="0"/>
              </a:rPr>
              <a:t>relationship</a:t>
            </a:r>
            <a:r>
              <a:rPr lang="en-US" sz="3200" dirty="0">
                <a:solidFill>
                  <a:schemeClr val="bg1"/>
                </a:solidFill>
                <a:latin typeface="Abadi" panose="020B0604020202020204" pitchFamily="34" charset="0"/>
              </a:rPr>
              <a:t> with Christ.</a:t>
            </a:r>
          </a:p>
          <a:p>
            <a:r>
              <a:rPr lang="en-US" sz="3200" dirty="0">
                <a:solidFill>
                  <a:schemeClr val="bg1"/>
                </a:solidFill>
                <a:latin typeface="Abadi" panose="020B0604020202020204" pitchFamily="34" charset="0"/>
              </a:rPr>
              <a:t>Material goods have no </a:t>
            </a:r>
            <a:r>
              <a:rPr lang="en-US" sz="3200" u="sng" dirty="0">
                <a:solidFill>
                  <a:schemeClr val="bg1"/>
                </a:solidFill>
                <a:latin typeface="Abadi" panose="020B0604020202020204" pitchFamily="34" charset="0"/>
              </a:rPr>
              <a:t>eternal value</a:t>
            </a:r>
            <a:r>
              <a:rPr lang="en-US" sz="3200" dirty="0">
                <a:solidFill>
                  <a:schemeClr val="bg1"/>
                </a:solidFill>
                <a:latin typeface="Abadi" panose="020B0604020202020204" pitchFamily="34" charset="0"/>
              </a:rPr>
              <a:t>.</a:t>
            </a:r>
          </a:p>
          <a:p>
            <a:pPr marL="0" indent="0">
              <a:buFont typeface="Arial" panose="020B0604020202020204" pitchFamily="34" charset="0"/>
              <a:buNone/>
            </a:pPr>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57770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4438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Luke 12:15 | And he said unto them, Take heed, and </a:t>
            </a:r>
            <a:r>
              <a:rPr lang="en-US" sz="4000" b="1" dirty="0">
                <a:solidFill>
                  <a:schemeClr val="bg1"/>
                </a:solidFill>
              </a:rPr>
              <a:t>beware of covetousness</a:t>
            </a:r>
            <a:r>
              <a:rPr lang="en-US" sz="4000" dirty="0">
                <a:solidFill>
                  <a:schemeClr val="bg1"/>
                </a:solidFill>
              </a:rPr>
              <a:t>: for a man’s life </a:t>
            </a:r>
            <a:r>
              <a:rPr lang="en-US" sz="4000" dirty="0" err="1">
                <a:solidFill>
                  <a:schemeClr val="bg1"/>
                </a:solidFill>
              </a:rPr>
              <a:t>consisteth</a:t>
            </a:r>
            <a:r>
              <a:rPr lang="en-US" sz="4000" dirty="0">
                <a:solidFill>
                  <a:schemeClr val="bg1"/>
                </a:solidFill>
              </a:rPr>
              <a:t> not in the abundance of the things which he </a:t>
            </a:r>
            <a:r>
              <a:rPr lang="en-US" sz="4000" dirty="0" err="1">
                <a:solidFill>
                  <a:schemeClr val="bg1"/>
                </a:solidFill>
              </a:rPr>
              <a:t>possesseth</a:t>
            </a:r>
            <a:r>
              <a:rPr lang="en-US" sz="4000" dirty="0">
                <a:solidFill>
                  <a:schemeClr val="bg1"/>
                </a:solidFill>
              </a:rPr>
              <a:t>.</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361335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67246"/>
            <a:ext cx="11792988" cy="464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4:</a:t>
            </a:r>
            <a:r>
              <a:rPr lang="en-US" sz="4000" dirty="0">
                <a:solidFill>
                  <a:schemeClr val="bg1"/>
                </a:solidFill>
              </a:rPr>
              <a:t>  Do you love Christ more than </a:t>
            </a:r>
            <a:r>
              <a:rPr lang="en-US" sz="4000" b="1" u="sng" dirty="0">
                <a:solidFill>
                  <a:schemeClr val="bg1"/>
                </a:solidFill>
              </a:rPr>
              <a:t>POSSESSIONS</a:t>
            </a:r>
            <a:r>
              <a:rPr lang="en-US" sz="4000" b="1" dirty="0">
                <a:solidFill>
                  <a:schemeClr val="bg1"/>
                </a:solidFill>
              </a:rPr>
              <a:t>?</a:t>
            </a:r>
            <a:r>
              <a:rPr lang="en-US" sz="4000" dirty="0">
                <a:solidFill>
                  <a:schemeClr val="bg1"/>
                </a:solidFill>
              </a:rPr>
              <a:t> </a:t>
            </a:r>
          </a:p>
          <a:p>
            <a:r>
              <a:rPr lang="en-US" sz="3200" dirty="0">
                <a:solidFill>
                  <a:schemeClr val="bg1"/>
                </a:solidFill>
                <a:latin typeface="Abadi" panose="020B0604020202020204" pitchFamily="34" charset="0"/>
              </a:rPr>
              <a:t>A disciple of Christ must be willing to leave </a:t>
            </a:r>
            <a:r>
              <a:rPr lang="en-US" sz="3200" u="sng" dirty="0">
                <a:solidFill>
                  <a:schemeClr val="bg1"/>
                </a:solidFill>
                <a:latin typeface="Abadi" panose="020B0604020202020204" pitchFamily="34" charset="0"/>
              </a:rPr>
              <a:t>everything</a:t>
            </a:r>
            <a:r>
              <a:rPr lang="en-US" sz="3200" dirty="0">
                <a:solidFill>
                  <a:schemeClr val="bg1"/>
                </a:solidFill>
                <a:latin typeface="Abadi" panose="020B0604020202020204" pitchFamily="34" charset="0"/>
              </a:rPr>
              <a:t> behind to follow Christ.</a:t>
            </a:r>
          </a:p>
          <a:p>
            <a:r>
              <a:rPr lang="en-US" sz="3200" dirty="0">
                <a:solidFill>
                  <a:schemeClr val="bg1"/>
                </a:solidFill>
                <a:latin typeface="Abadi" panose="020B0604020202020204" pitchFamily="34" charset="0"/>
              </a:rPr>
              <a:t>There is </a:t>
            </a:r>
            <a:r>
              <a:rPr lang="en-US" sz="3200" u="sng" dirty="0">
                <a:solidFill>
                  <a:schemeClr val="bg1"/>
                </a:solidFill>
                <a:latin typeface="Abadi" panose="020B0604020202020204" pitchFamily="34" charset="0"/>
              </a:rPr>
              <a:t>nothing</a:t>
            </a:r>
            <a:r>
              <a:rPr lang="en-US" sz="3200" dirty="0">
                <a:solidFill>
                  <a:schemeClr val="bg1"/>
                </a:solidFill>
                <a:latin typeface="Abadi" panose="020B0604020202020204" pitchFamily="34" charset="0"/>
              </a:rPr>
              <a:t> in this life worth having at the </a:t>
            </a:r>
            <a:r>
              <a:rPr lang="en-US" sz="3200" u="sng" dirty="0">
                <a:solidFill>
                  <a:schemeClr val="bg1"/>
                </a:solidFill>
                <a:latin typeface="Abadi" panose="020B0604020202020204" pitchFamily="34" charset="0"/>
              </a:rPr>
              <a:t>expense</a:t>
            </a:r>
            <a:r>
              <a:rPr lang="en-US" sz="3200" dirty="0">
                <a:solidFill>
                  <a:schemeClr val="bg1"/>
                </a:solidFill>
                <a:latin typeface="Abadi" panose="020B0604020202020204" pitchFamily="34" charset="0"/>
              </a:rPr>
              <a:t> of your </a:t>
            </a:r>
            <a:r>
              <a:rPr lang="en-US" sz="3200" u="sng" dirty="0">
                <a:solidFill>
                  <a:schemeClr val="bg1"/>
                </a:solidFill>
                <a:latin typeface="Abadi" panose="020B0604020202020204" pitchFamily="34" charset="0"/>
              </a:rPr>
              <a:t>relationship</a:t>
            </a:r>
            <a:r>
              <a:rPr lang="en-US" sz="3200" dirty="0">
                <a:solidFill>
                  <a:schemeClr val="bg1"/>
                </a:solidFill>
                <a:latin typeface="Abadi" panose="020B0604020202020204" pitchFamily="34" charset="0"/>
              </a:rPr>
              <a:t> with Christ.</a:t>
            </a:r>
          </a:p>
          <a:p>
            <a:r>
              <a:rPr lang="en-US" sz="3200" dirty="0">
                <a:solidFill>
                  <a:schemeClr val="bg1"/>
                </a:solidFill>
                <a:latin typeface="Abadi" panose="020B0604020202020204" pitchFamily="34" charset="0"/>
              </a:rPr>
              <a:t>Material goods have no </a:t>
            </a:r>
            <a:r>
              <a:rPr lang="en-US" sz="3200" u="sng" dirty="0">
                <a:solidFill>
                  <a:schemeClr val="bg1"/>
                </a:solidFill>
                <a:latin typeface="Abadi" panose="020B0604020202020204" pitchFamily="34" charset="0"/>
              </a:rPr>
              <a:t>eternal value</a:t>
            </a:r>
            <a:r>
              <a:rPr lang="en-US" sz="3200" dirty="0">
                <a:solidFill>
                  <a:schemeClr val="bg1"/>
                </a:solidFill>
                <a:latin typeface="Abadi" panose="020B0604020202020204" pitchFamily="34" charset="0"/>
              </a:rPr>
              <a:t>.</a:t>
            </a:r>
          </a:p>
          <a:p>
            <a:r>
              <a:rPr lang="en-US" sz="3200" dirty="0">
                <a:solidFill>
                  <a:schemeClr val="bg1"/>
                </a:solidFill>
                <a:latin typeface="Abadi" panose="020B0604020202020204" pitchFamily="34" charset="0"/>
              </a:rPr>
              <a:t>Covetousness is </a:t>
            </a:r>
            <a:r>
              <a:rPr lang="en-US" sz="3200" u="sng" dirty="0">
                <a:solidFill>
                  <a:schemeClr val="bg1"/>
                </a:solidFill>
                <a:latin typeface="Abadi" panose="020B0604020202020204" pitchFamily="34" charset="0"/>
              </a:rPr>
              <a:t>idolatry</a:t>
            </a:r>
            <a:r>
              <a:rPr lang="en-US" sz="3200" dirty="0">
                <a:solidFill>
                  <a:schemeClr val="bg1"/>
                </a:solidFill>
                <a:latin typeface="Abadi" panose="020B0604020202020204" pitchFamily="34" charset="0"/>
              </a:rPr>
              <a:t>.</a:t>
            </a:r>
          </a:p>
          <a:p>
            <a:pPr marL="0" indent="0">
              <a:buNone/>
            </a:pPr>
            <a:endParaRPr lang="en-US" sz="3200" dirty="0">
              <a:solidFill>
                <a:schemeClr val="bg1"/>
              </a:solidFill>
              <a:latin typeface="Abadi" panose="020B0604020202020204" pitchFamily="34" charset="0"/>
            </a:endParaRPr>
          </a:p>
          <a:p>
            <a:pPr marL="0" indent="0">
              <a:buFont typeface="Arial" panose="020B0604020202020204" pitchFamily="34" charset="0"/>
              <a:buNone/>
            </a:pPr>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35058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3" name="Content Placeholder 2">
            <a:extLst>
              <a:ext uri="{FF2B5EF4-FFF2-40B4-BE49-F238E27FC236}">
                <a16:creationId xmlns:a16="http://schemas.microsoft.com/office/drawing/2014/main" id="{810EF50F-2073-4F58-BAB1-3F44A7DE665C}"/>
              </a:ext>
            </a:extLst>
          </p:cNvPr>
          <p:cNvSpPr>
            <a:spLocks noGrp="1"/>
          </p:cNvSpPr>
          <p:nvPr>
            <p:ph idx="1"/>
          </p:nvPr>
        </p:nvSpPr>
        <p:spPr>
          <a:xfrm>
            <a:off x="310343" y="2454233"/>
            <a:ext cx="11792988" cy="3722729"/>
          </a:xfrm>
        </p:spPr>
        <p:txBody>
          <a:bodyPr/>
          <a:lstStyle/>
          <a:p>
            <a:pPr marL="0" indent="0">
              <a:buNone/>
            </a:pPr>
            <a:r>
              <a:rPr lang="en-US" sz="3200" dirty="0">
                <a:solidFill>
                  <a:schemeClr val="bg1"/>
                </a:solidFill>
                <a:latin typeface="Abadi" panose="020B0604020202020204" pitchFamily="34" charset="0"/>
              </a:rPr>
              <a:t>Review:</a:t>
            </a:r>
          </a:p>
          <a:p>
            <a:r>
              <a:rPr lang="en-US" sz="3200" dirty="0">
                <a:solidFill>
                  <a:schemeClr val="bg1"/>
                </a:solidFill>
                <a:latin typeface="Abadi" panose="020B0604020202020204" pitchFamily="34" charset="0"/>
              </a:rPr>
              <a:t>Are you </a:t>
            </a:r>
            <a:r>
              <a:rPr lang="en-US" sz="3200" b="1" u="sng" dirty="0">
                <a:solidFill>
                  <a:schemeClr val="bg1"/>
                </a:solidFill>
                <a:latin typeface="Abadi" panose="020B0604020202020204" pitchFamily="34" charset="0"/>
              </a:rPr>
              <a:t>ESTABLISHED</a:t>
            </a:r>
            <a:r>
              <a:rPr lang="en-US" sz="3200" dirty="0">
                <a:solidFill>
                  <a:schemeClr val="bg1"/>
                </a:solidFill>
                <a:latin typeface="Abadi" panose="020B0604020202020204" pitchFamily="34" charset="0"/>
              </a:rPr>
              <a:t> in the Word of God?</a:t>
            </a:r>
          </a:p>
          <a:p>
            <a:r>
              <a:rPr lang="en-US" sz="3200" dirty="0">
                <a:solidFill>
                  <a:schemeClr val="bg1"/>
                </a:solidFill>
                <a:latin typeface="Abadi" panose="020B0604020202020204" pitchFamily="34" charset="0"/>
              </a:rPr>
              <a:t>Do you love anyone </a:t>
            </a:r>
            <a:r>
              <a:rPr lang="en-US" sz="3200" b="1" u="sng" dirty="0">
                <a:solidFill>
                  <a:schemeClr val="bg1"/>
                </a:solidFill>
                <a:latin typeface="Abadi" panose="020B0604020202020204" pitchFamily="34" charset="0"/>
              </a:rPr>
              <a:t>MORE</a:t>
            </a:r>
            <a:r>
              <a:rPr lang="en-US" sz="3200" dirty="0">
                <a:solidFill>
                  <a:schemeClr val="bg1"/>
                </a:solidFill>
                <a:latin typeface="Abadi" panose="020B0604020202020204" pitchFamily="34" charset="0"/>
              </a:rPr>
              <a:t> than Jesus Christ?</a:t>
            </a:r>
          </a:p>
          <a:p>
            <a:endParaRPr lang="en-US" sz="3200" dirty="0">
              <a:latin typeface="Abadi" panose="020B0604020202020204" pitchFamily="34" charset="0"/>
            </a:endParaRPr>
          </a:p>
          <a:p>
            <a:pPr marL="0" indent="0">
              <a:buNone/>
            </a:pPr>
            <a:endParaRPr lang="en-US" dirty="0"/>
          </a:p>
        </p:txBody>
      </p:sp>
    </p:spTree>
    <p:extLst>
      <p:ext uri="{BB962C8B-B14F-4D97-AF65-F5344CB8AC3E}">
        <p14:creationId xmlns:p14="http://schemas.microsoft.com/office/powerpoint/2010/main" val="31997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6724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3:</a:t>
            </a:r>
            <a:r>
              <a:rPr lang="en-US" sz="4000" dirty="0">
                <a:solidFill>
                  <a:schemeClr val="bg1"/>
                </a:solidFill>
              </a:rPr>
              <a:t>  Do you follow Christ </a:t>
            </a:r>
            <a:r>
              <a:rPr lang="en-US" sz="4000" b="1" u="sng" dirty="0">
                <a:solidFill>
                  <a:schemeClr val="bg1"/>
                </a:solidFill>
              </a:rPr>
              <a:t>UNCONDITIONALLY</a:t>
            </a:r>
            <a:r>
              <a:rPr lang="en-US" sz="4000" b="1" dirty="0">
                <a:solidFill>
                  <a:schemeClr val="bg1"/>
                </a:solidFill>
              </a:rPr>
              <a:t>?</a:t>
            </a:r>
            <a:r>
              <a:rPr lang="en-US" sz="4000" dirty="0">
                <a:solidFill>
                  <a:schemeClr val="bg1"/>
                </a:solidFill>
              </a:rPr>
              <a:t> </a:t>
            </a:r>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156515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3295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Luke 14:27 </a:t>
            </a:r>
            <a:r>
              <a:rPr lang="en-US" sz="4000" b="1" dirty="0">
                <a:solidFill>
                  <a:schemeClr val="bg1"/>
                </a:solidFill>
              </a:rPr>
              <a:t>| </a:t>
            </a:r>
            <a:r>
              <a:rPr lang="en-US" sz="4000" dirty="0">
                <a:solidFill>
                  <a:schemeClr val="bg1"/>
                </a:solidFill>
              </a:rPr>
              <a:t>And whosoever doth not </a:t>
            </a:r>
            <a:r>
              <a:rPr lang="en-US" sz="4000" b="1" dirty="0">
                <a:solidFill>
                  <a:schemeClr val="bg1"/>
                </a:solidFill>
              </a:rPr>
              <a:t>bear his cross</a:t>
            </a:r>
            <a:r>
              <a:rPr lang="en-US" sz="4000" dirty="0">
                <a:solidFill>
                  <a:schemeClr val="bg1"/>
                </a:solidFill>
              </a:rPr>
              <a:t>, </a:t>
            </a:r>
            <a:r>
              <a:rPr lang="en-US" sz="4000" b="1" dirty="0">
                <a:solidFill>
                  <a:schemeClr val="bg1"/>
                </a:solidFill>
              </a:rPr>
              <a:t>and come after me</a:t>
            </a:r>
            <a:r>
              <a:rPr lang="en-US" sz="4000" dirty="0">
                <a:solidFill>
                  <a:schemeClr val="bg1"/>
                </a:solidFill>
              </a:rPr>
              <a:t>, cannot be my disciple.</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39231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7867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3:</a:t>
            </a:r>
            <a:r>
              <a:rPr lang="en-US" sz="4000" dirty="0">
                <a:solidFill>
                  <a:schemeClr val="bg1"/>
                </a:solidFill>
              </a:rPr>
              <a:t>  Do you follow Christ </a:t>
            </a:r>
            <a:r>
              <a:rPr lang="en-US" sz="4000" b="1" u="sng" dirty="0">
                <a:solidFill>
                  <a:schemeClr val="bg1"/>
                </a:solidFill>
              </a:rPr>
              <a:t>UNCONDITIONALLY</a:t>
            </a:r>
            <a:r>
              <a:rPr lang="en-US" sz="4000" b="1" dirty="0">
                <a:solidFill>
                  <a:schemeClr val="bg1"/>
                </a:solidFill>
              </a:rPr>
              <a:t>?</a:t>
            </a:r>
            <a:r>
              <a:rPr lang="en-US" sz="4000" dirty="0">
                <a:solidFill>
                  <a:schemeClr val="bg1"/>
                </a:solidFill>
              </a:rPr>
              <a:t> </a:t>
            </a:r>
            <a:br>
              <a:rPr lang="en-US" sz="4000" dirty="0">
                <a:solidFill>
                  <a:schemeClr val="bg1"/>
                </a:solidFill>
              </a:rPr>
            </a:br>
            <a:endParaRPr lang="en-US" sz="4000" dirty="0">
              <a:solidFill>
                <a:schemeClr val="bg1"/>
              </a:solidFill>
            </a:endParaRPr>
          </a:p>
          <a:p>
            <a:r>
              <a:rPr lang="en-US" sz="3200" dirty="0">
                <a:solidFill>
                  <a:schemeClr val="bg1"/>
                </a:solidFill>
                <a:latin typeface="Abadi" panose="020B0604020202020204" pitchFamily="34" charset="0"/>
              </a:rPr>
              <a:t>Jesus bore his cross. As his disciples, we must do the </a:t>
            </a:r>
            <a:r>
              <a:rPr lang="en-US" sz="3200" u="sng" dirty="0">
                <a:solidFill>
                  <a:schemeClr val="bg1"/>
                </a:solidFill>
                <a:latin typeface="Abadi" panose="020B0604020202020204" pitchFamily="34" charset="0"/>
              </a:rPr>
              <a:t>same</a:t>
            </a:r>
            <a:r>
              <a:rPr lang="en-US" sz="3200" dirty="0">
                <a:solidFill>
                  <a:schemeClr val="bg1"/>
                </a:solidFill>
                <a:latin typeface="Abadi" panose="020B0604020202020204" pitchFamily="34" charset="0"/>
              </a:rPr>
              <a:t>.</a:t>
            </a:r>
          </a:p>
          <a:p>
            <a:r>
              <a:rPr lang="en-US" sz="3200" dirty="0">
                <a:solidFill>
                  <a:schemeClr val="bg1"/>
                </a:solidFill>
                <a:latin typeface="Abadi" panose="020B0604020202020204" pitchFamily="34" charset="0"/>
              </a:rPr>
              <a:t>For a disciple of Christ, </a:t>
            </a:r>
            <a:r>
              <a:rPr lang="en-US" sz="3200" u="sng" dirty="0">
                <a:solidFill>
                  <a:schemeClr val="bg1"/>
                </a:solidFill>
                <a:latin typeface="Abadi" panose="020B0604020202020204" pitchFamily="34" charset="0"/>
              </a:rPr>
              <a:t>hardship</a:t>
            </a:r>
            <a:r>
              <a:rPr lang="en-US" sz="3200" dirty="0">
                <a:solidFill>
                  <a:schemeClr val="bg1"/>
                </a:solidFill>
                <a:latin typeface="Abadi" panose="020B0604020202020204" pitchFamily="34" charset="0"/>
              </a:rPr>
              <a:t> in life is a </a:t>
            </a:r>
            <a:r>
              <a:rPr lang="en-US" sz="3200" u="sng" dirty="0">
                <a:solidFill>
                  <a:schemeClr val="bg1"/>
                </a:solidFill>
                <a:latin typeface="Abadi" panose="020B0604020202020204" pitchFamily="34" charset="0"/>
              </a:rPr>
              <a:t>guarantee</a:t>
            </a:r>
            <a:r>
              <a:rPr lang="en-US" sz="3200" dirty="0">
                <a:solidFill>
                  <a:schemeClr val="bg1"/>
                </a:solidFill>
                <a:latin typeface="Abadi" panose="020B0604020202020204" pitchFamily="34" charset="0"/>
              </a:rPr>
              <a:t>.</a:t>
            </a:r>
            <a:endParaRPr lang="en-US" sz="3200" dirty="0"/>
          </a:p>
          <a:p>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283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54730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2 Timothy 3:12</a:t>
            </a:r>
            <a:r>
              <a:rPr lang="en-US" sz="4000" b="1" dirty="0">
                <a:solidFill>
                  <a:schemeClr val="bg1"/>
                </a:solidFill>
              </a:rPr>
              <a:t>| </a:t>
            </a:r>
            <a:r>
              <a:rPr lang="en-US" sz="4000" dirty="0">
                <a:solidFill>
                  <a:schemeClr val="bg1"/>
                </a:solidFill>
              </a:rPr>
              <a:t>Yea, and all that will live godly in Christ Jesus </a:t>
            </a:r>
            <a:r>
              <a:rPr lang="en-US" sz="4000" b="1" dirty="0">
                <a:solidFill>
                  <a:schemeClr val="bg1"/>
                </a:solidFill>
              </a:rPr>
              <a:t>shall</a:t>
            </a:r>
            <a:r>
              <a:rPr lang="en-US" sz="4000" dirty="0">
                <a:solidFill>
                  <a:schemeClr val="bg1"/>
                </a:solidFill>
              </a:rPr>
              <a:t> suffer persecution.</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378145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7867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3:</a:t>
            </a:r>
            <a:r>
              <a:rPr lang="en-US" sz="4000" dirty="0">
                <a:solidFill>
                  <a:schemeClr val="bg1"/>
                </a:solidFill>
              </a:rPr>
              <a:t>  Do you follow Christ </a:t>
            </a:r>
            <a:r>
              <a:rPr lang="en-US" sz="4000" b="1" u="sng" dirty="0">
                <a:solidFill>
                  <a:schemeClr val="bg1"/>
                </a:solidFill>
              </a:rPr>
              <a:t>UNCONDITIONALLY</a:t>
            </a:r>
            <a:r>
              <a:rPr lang="en-US" sz="4000" b="1" dirty="0">
                <a:solidFill>
                  <a:schemeClr val="bg1"/>
                </a:solidFill>
              </a:rPr>
              <a:t>?</a:t>
            </a:r>
            <a:r>
              <a:rPr lang="en-US" sz="4000" dirty="0">
                <a:solidFill>
                  <a:schemeClr val="bg1"/>
                </a:solidFill>
              </a:rPr>
              <a:t> </a:t>
            </a:r>
            <a:br>
              <a:rPr lang="en-US" sz="4000" dirty="0">
                <a:solidFill>
                  <a:schemeClr val="bg1"/>
                </a:solidFill>
              </a:rPr>
            </a:br>
            <a:endParaRPr lang="en-US" sz="4000" dirty="0">
              <a:solidFill>
                <a:schemeClr val="bg1"/>
              </a:solidFill>
            </a:endParaRPr>
          </a:p>
          <a:p>
            <a:r>
              <a:rPr lang="en-US" sz="3200" dirty="0">
                <a:solidFill>
                  <a:schemeClr val="bg1"/>
                </a:solidFill>
                <a:latin typeface="Abadi" panose="020B0604020202020204" pitchFamily="34" charset="0"/>
              </a:rPr>
              <a:t>Jesus bore his cross. As his disciples, we must do the </a:t>
            </a:r>
            <a:r>
              <a:rPr lang="en-US" sz="3200" u="sng" dirty="0">
                <a:solidFill>
                  <a:schemeClr val="bg1"/>
                </a:solidFill>
                <a:latin typeface="Abadi" panose="020B0604020202020204" pitchFamily="34" charset="0"/>
              </a:rPr>
              <a:t>same</a:t>
            </a:r>
            <a:r>
              <a:rPr lang="en-US" sz="3200" dirty="0">
                <a:solidFill>
                  <a:schemeClr val="bg1"/>
                </a:solidFill>
                <a:latin typeface="Abadi" panose="020B0604020202020204" pitchFamily="34" charset="0"/>
              </a:rPr>
              <a:t>.</a:t>
            </a:r>
          </a:p>
          <a:p>
            <a:r>
              <a:rPr lang="en-US" sz="3200" dirty="0">
                <a:solidFill>
                  <a:schemeClr val="bg1"/>
                </a:solidFill>
                <a:latin typeface="Abadi" panose="020B0604020202020204" pitchFamily="34" charset="0"/>
              </a:rPr>
              <a:t>For a disciple of Christ, hardship in life is a </a:t>
            </a:r>
            <a:r>
              <a:rPr lang="en-US" sz="3200" u="sng" dirty="0">
                <a:solidFill>
                  <a:schemeClr val="bg1"/>
                </a:solidFill>
                <a:latin typeface="Abadi" panose="020B0604020202020204" pitchFamily="34" charset="0"/>
              </a:rPr>
              <a:t>guarantee</a:t>
            </a:r>
            <a:r>
              <a:rPr lang="en-US" sz="3200" dirty="0">
                <a:solidFill>
                  <a:schemeClr val="bg1"/>
                </a:solidFill>
                <a:latin typeface="Abadi" panose="020B0604020202020204" pitchFamily="34" charset="0"/>
              </a:rPr>
              <a:t>.</a:t>
            </a:r>
          </a:p>
          <a:p>
            <a:r>
              <a:rPr lang="en-US" sz="3200" dirty="0">
                <a:solidFill>
                  <a:schemeClr val="bg1"/>
                </a:solidFill>
                <a:latin typeface="Abadi" panose="020B0604020202020204" pitchFamily="34" charset="0"/>
              </a:rPr>
              <a:t>Following Jesus unconditionally is not a decision that is made </a:t>
            </a:r>
            <a:r>
              <a:rPr lang="en-US" sz="3200" u="sng" dirty="0">
                <a:solidFill>
                  <a:schemeClr val="bg1"/>
                </a:solidFill>
                <a:latin typeface="Abadi" panose="020B0604020202020204" pitchFamily="34" charset="0"/>
              </a:rPr>
              <a:t>in the moment</a:t>
            </a:r>
            <a:r>
              <a:rPr lang="en-US" sz="3200" dirty="0">
                <a:solidFill>
                  <a:schemeClr val="bg1"/>
                </a:solidFill>
                <a:latin typeface="Abadi" panose="020B0604020202020204" pitchFamily="34" charset="0"/>
              </a:rPr>
              <a:t>; it must be </a:t>
            </a:r>
            <a:r>
              <a:rPr lang="en-US" sz="3200" u="sng" dirty="0">
                <a:solidFill>
                  <a:schemeClr val="bg1"/>
                </a:solidFill>
                <a:latin typeface="Abadi" panose="020B0604020202020204" pitchFamily="34" charset="0"/>
              </a:rPr>
              <a:t>premeditated</a:t>
            </a:r>
            <a:r>
              <a:rPr lang="en-US" sz="3200" dirty="0">
                <a:solidFill>
                  <a:schemeClr val="bg1"/>
                </a:solidFill>
                <a:latin typeface="Abadi" panose="020B0604020202020204" pitchFamily="34" charset="0"/>
              </a:rPr>
              <a:t>.</a:t>
            </a:r>
          </a:p>
          <a:p>
            <a:r>
              <a:rPr lang="en-US" sz="3200" dirty="0">
                <a:solidFill>
                  <a:schemeClr val="bg1"/>
                </a:solidFill>
                <a:latin typeface="Abadi" panose="020B0604020202020204" pitchFamily="34" charset="0"/>
              </a:rPr>
              <a:t>There is no </a:t>
            </a:r>
            <a:r>
              <a:rPr lang="en-US" sz="3200" u="sng" dirty="0">
                <a:solidFill>
                  <a:schemeClr val="bg1"/>
                </a:solidFill>
                <a:latin typeface="Abadi" panose="020B0604020202020204" pitchFamily="34" charset="0"/>
              </a:rPr>
              <a:t>circumstance</a:t>
            </a:r>
            <a:r>
              <a:rPr lang="en-US" sz="3200" dirty="0">
                <a:solidFill>
                  <a:schemeClr val="bg1"/>
                </a:solidFill>
                <a:latin typeface="Abadi" panose="020B0604020202020204" pitchFamily="34" charset="0"/>
              </a:rPr>
              <a:t> where </a:t>
            </a:r>
            <a:r>
              <a:rPr lang="en-US" sz="3200" u="sng" dirty="0">
                <a:solidFill>
                  <a:schemeClr val="bg1"/>
                </a:solidFill>
                <a:latin typeface="Abadi" panose="020B0604020202020204" pitchFamily="34" charset="0"/>
              </a:rPr>
              <a:t>abandoning</a:t>
            </a:r>
            <a:r>
              <a:rPr lang="en-US" sz="3200" dirty="0">
                <a:solidFill>
                  <a:schemeClr val="bg1"/>
                </a:solidFill>
                <a:latin typeface="Abadi" panose="020B0604020202020204" pitchFamily="34" charset="0"/>
              </a:rPr>
              <a:t> Christ is an option.</a:t>
            </a:r>
            <a:endParaRPr lang="en-US" sz="3200" dirty="0"/>
          </a:p>
          <a:p>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42201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10153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1"/>
                </a:solidFill>
              </a:rPr>
              <a:t>John 6:66-68 |</a:t>
            </a:r>
            <a:r>
              <a:rPr lang="en-US" sz="4000" b="1" dirty="0">
                <a:solidFill>
                  <a:schemeClr val="bg1"/>
                </a:solidFill>
              </a:rPr>
              <a:t> </a:t>
            </a:r>
            <a:r>
              <a:rPr lang="en-US" sz="4000" baseline="30000" dirty="0">
                <a:solidFill>
                  <a:schemeClr val="bg1"/>
                </a:solidFill>
              </a:rPr>
              <a:t>66</a:t>
            </a:r>
            <a:r>
              <a:rPr lang="en-US" sz="4000" dirty="0">
                <a:solidFill>
                  <a:schemeClr val="bg1"/>
                </a:solidFill>
              </a:rPr>
              <a:t> From that </a:t>
            </a:r>
            <a:r>
              <a:rPr lang="en-US" sz="4000" i="1" dirty="0">
                <a:solidFill>
                  <a:schemeClr val="bg1"/>
                </a:solidFill>
              </a:rPr>
              <a:t>time</a:t>
            </a:r>
            <a:r>
              <a:rPr lang="en-US" sz="4000" dirty="0">
                <a:solidFill>
                  <a:schemeClr val="bg1"/>
                </a:solidFill>
              </a:rPr>
              <a:t> many of his disciples went back, and walked no more with him. </a:t>
            </a:r>
            <a:r>
              <a:rPr lang="en-US" sz="4000" baseline="30000" dirty="0">
                <a:solidFill>
                  <a:schemeClr val="bg1"/>
                </a:solidFill>
              </a:rPr>
              <a:t>67</a:t>
            </a:r>
            <a:r>
              <a:rPr lang="en-US" sz="4000" dirty="0">
                <a:solidFill>
                  <a:schemeClr val="bg1"/>
                </a:solidFill>
              </a:rPr>
              <a:t> Then said Jesus unto the twelve, Will ye also go away? </a:t>
            </a:r>
            <a:r>
              <a:rPr lang="en-US" sz="4000" baseline="30000" dirty="0">
                <a:solidFill>
                  <a:schemeClr val="bg1"/>
                </a:solidFill>
              </a:rPr>
              <a:t>68</a:t>
            </a:r>
            <a:r>
              <a:rPr lang="en-US" sz="4000" dirty="0">
                <a:solidFill>
                  <a:schemeClr val="bg1"/>
                </a:solidFill>
              </a:rPr>
              <a:t> Then Simon Peter answered him, Lord, </a:t>
            </a:r>
            <a:r>
              <a:rPr lang="en-US" sz="4000" b="1" dirty="0">
                <a:solidFill>
                  <a:schemeClr val="bg1"/>
                </a:solidFill>
              </a:rPr>
              <a:t>to whom shall we go? thou hast the words of eternal life</a:t>
            </a:r>
            <a:r>
              <a:rPr lang="en-US" sz="4000" dirty="0">
                <a:solidFill>
                  <a:schemeClr val="bg1"/>
                </a:solidFill>
              </a:rPr>
              <a:t>.</a:t>
            </a:r>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347834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FA39B-15DE-4D28-ADB8-998A1A0F955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73CA76-798E-45E4-A632-0EC654860531}"/>
              </a:ext>
            </a:extLst>
          </p:cNvPr>
          <p:cNvSpPr>
            <a:spLocks noGrp="1"/>
          </p:cNvSpPr>
          <p:nvPr>
            <p:ph type="title"/>
          </p:nvPr>
        </p:nvSpPr>
        <p:spPr>
          <a:xfrm>
            <a:off x="310343" y="681038"/>
            <a:ext cx="11043457" cy="903605"/>
          </a:xfrm>
        </p:spPr>
        <p:txBody>
          <a:bodyPr>
            <a:normAutofit/>
          </a:bodyPr>
          <a:lstStyle/>
          <a:p>
            <a:r>
              <a:rPr lang="en-US" sz="5400" b="1" spc="-150" dirty="0">
                <a:solidFill>
                  <a:schemeClr val="bg1"/>
                </a:solidFill>
                <a:latin typeface="Century Gothic" panose="020B0502020202020204" pitchFamily="34" charset="0"/>
              </a:rPr>
              <a:t>ARE YOU A DISCIPLE?</a:t>
            </a:r>
          </a:p>
        </p:txBody>
      </p:sp>
      <p:sp>
        <p:nvSpPr>
          <p:cNvPr id="8" name="Content Placeholder 2">
            <a:extLst>
              <a:ext uri="{FF2B5EF4-FFF2-40B4-BE49-F238E27FC236}">
                <a16:creationId xmlns:a16="http://schemas.microsoft.com/office/drawing/2014/main" id="{2F6C2B54-251C-47FE-80BD-2C6234ABBA81}"/>
              </a:ext>
            </a:extLst>
          </p:cNvPr>
          <p:cNvSpPr txBox="1">
            <a:spLocks/>
          </p:cNvSpPr>
          <p:nvPr/>
        </p:nvSpPr>
        <p:spPr>
          <a:xfrm>
            <a:off x="310343" y="2078677"/>
            <a:ext cx="11792988" cy="3983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bg1"/>
                </a:solidFill>
              </a:rPr>
              <a:t>Question 4:</a:t>
            </a:r>
            <a:r>
              <a:rPr lang="en-US" sz="4000" dirty="0">
                <a:solidFill>
                  <a:schemeClr val="bg1"/>
                </a:solidFill>
              </a:rPr>
              <a:t>  Do you love Christ more than </a:t>
            </a:r>
            <a:r>
              <a:rPr lang="en-US" sz="4000" b="1" u="sng" dirty="0">
                <a:solidFill>
                  <a:schemeClr val="bg1"/>
                </a:solidFill>
              </a:rPr>
              <a:t>POSSESSIONS</a:t>
            </a:r>
            <a:r>
              <a:rPr lang="en-US" sz="4000" b="1" dirty="0">
                <a:solidFill>
                  <a:schemeClr val="bg1"/>
                </a:solidFill>
              </a:rPr>
              <a:t>?</a:t>
            </a:r>
            <a:r>
              <a:rPr lang="en-US" sz="4000" dirty="0">
                <a:solidFill>
                  <a:schemeClr val="bg1"/>
                </a:solidFill>
              </a:rPr>
              <a:t> </a:t>
            </a:r>
          </a:p>
          <a:p>
            <a:r>
              <a:rPr lang="en-US" sz="3200" dirty="0">
                <a:solidFill>
                  <a:schemeClr val="bg1"/>
                </a:solidFill>
                <a:latin typeface="Abadi" panose="020B0604020202020204" pitchFamily="34" charset="0"/>
              </a:rPr>
              <a:t>A disciple of Christ must be willing to leave </a:t>
            </a:r>
            <a:r>
              <a:rPr lang="en-US" sz="3200" u="sng" dirty="0">
                <a:solidFill>
                  <a:schemeClr val="bg1"/>
                </a:solidFill>
                <a:latin typeface="Abadi" panose="020B0604020202020204" pitchFamily="34" charset="0"/>
              </a:rPr>
              <a:t>everything</a:t>
            </a:r>
            <a:r>
              <a:rPr lang="en-US" sz="3200" dirty="0">
                <a:solidFill>
                  <a:schemeClr val="bg1"/>
                </a:solidFill>
                <a:latin typeface="Abadi" panose="020B0604020202020204" pitchFamily="34" charset="0"/>
              </a:rPr>
              <a:t> behind to follow Christ.</a:t>
            </a:r>
            <a:endParaRPr lang="en-US" sz="3200" dirty="0"/>
          </a:p>
          <a:p>
            <a:endParaRPr lang="en-US" sz="3200" dirty="0">
              <a:solidFill>
                <a:schemeClr val="bg1"/>
              </a:solidFill>
              <a:latin typeface="Abadi" panose="020B0604020202020204" pitchFamily="34" charset="0"/>
            </a:endParaRPr>
          </a:p>
        </p:txBody>
      </p:sp>
    </p:spTree>
    <p:extLst>
      <p:ext uri="{BB962C8B-B14F-4D97-AF65-F5344CB8AC3E}">
        <p14:creationId xmlns:p14="http://schemas.microsoft.com/office/powerpoint/2010/main" val="23758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063693e43e34b0f94e44b5a2d47a51c3">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54e75b4b9be0974c5e04ca8a3d186866"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95F080-9DED-4286-95D0-F03F8754E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0432F-6F8A-4369-99B4-F6970FACE148}">
  <ds:schemaRefs>
    <ds:schemaRef ds:uri="http://schemas.microsoft.com/sharepoint/v3/contenttype/forms"/>
  </ds:schemaRefs>
</ds:datastoreItem>
</file>

<file path=customXml/itemProps3.xml><?xml version="1.0" encoding="utf-8"?>
<ds:datastoreItem xmlns:ds="http://schemas.openxmlformats.org/officeDocument/2006/customXml" ds:itemID="{E8ED0C54-8773-4E4D-B4A6-A753386AFD09}">
  <ds:schemaRefs>
    <ds:schemaRef ds:uri="http://schemas.openxmlformats.org/package/2006/metadata/core-properties"/>
    <ds:schemaRef ds:uri="http://purl.org/dc/terms/"/>
    <ds:schemaRef ds:uri="92225faf-0d15-43dc-b0d3-949d76b83189"/>
    <ds:schemaRef ds:uri="http://schemas.microsoft.com/office/2006/documentManagement/types"/>
    <ds:schemaRef ds:uri="http://schemas.microsoft.com/office/2006/metadata/properties"/>
    <ds:schemaRef ds:uri="http://purl.org/dc/elements/1.1/"/>
    <ds:schemaRef ds:uri="85009109-077a-450e-82c0-9072b8164ed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TotalTime>
  <Words>530</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Abadi</vt:lpstr>
      <vt:lpstr>Arial</vt:lpstr>
      <vt:lpstr>Calibri</vt:lpstr>
      <vt:lpstr>Calibri Light</vt:lpstr>
      <vt:lpstr>Century Gothic</vt:lpstr>
      <vt:lpstr>Office Theme</vt:lpstr>
      <vt:lpstr>Are You a Disciple? Part 2</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lpstr>ARE YOU A DISCIPLE?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 Disciple?</dc:title>
  <dc:creator>Kenny Morgan</dc:creator>
  <cp:lastModifiedBy>Sam Miles</cp:lastModifiedBy>
  <cp:revision>23</cp:revision>
  <dcterms:created xsi:type="dcterms:W3CDTF">2018-08-25T19:08:28Z</dcterms:created>
  <dcterms:modified xsi:type="dcterms:W3CDTF">2018-08-28T18:12:20Z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